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Agrandir" charset="1" panose="00000500000000000000"/>
      <p:regular r:id="rId22"/>
    </p:embeddedFont>
    <p:embeddedFont>
      <p:font typeface="Agrandir Bold" charset="1" panose="00000800000000000000"/>
      <p:regular r:id="rId23"/>
    </p:embeddedFont>
    <p:embeddedFont>
      <p:font typeface="Agrandir Italics" charset="1" panose="00000500000000000000"/>
      <p:regular r:id="rId24"/>
    </p:embeddedFont>
    <p:embeddedFont>
      <p:font typeface="Agrandir Bold Italics" charset="1" panose="00000800000000000000"/>
      <p:regular r:id="rId25"/>
    </p:embeddedFont>
    <p:embeddedFont>
      <p:font typeface="Agrandir Thin" charset="1" panose="00000200000000000000"/>
      <p:regular r:id="rId26"/>
    </p:embeddedFont>
    <p:embeddedFont>
      <p:font typeface="Agrandir Thin Italics" charset="1" panose="00000200000000000000"/>
      <p:regular r:id="rId27"/>
    </p:embeddedFont>
    <p:embeddedFont>
      <p:font typeface="Agrandir Medium" charset="1" panose="00000600000000000000"/>
      <p:regular r:id="rId28"/>
    </p:embeddedFont>
    <p:embeddedFont>
      <p:font typeface="Agrandir Medium Italics" charset="1" panose="00000600000000000000"/>
      <p:regular r:id="rId29"/>
    </p:embeddedFont>
    <p:embeddedFont>
      <p:font typeface="Agrandir Ultra-Bold" charset="1" panose="00000A00000000000000"/>
      <p:regular r:id="rId30"/>
    </p:embeddedFont>
    <p:embeddedFont>
      <p:font typeface="Agrandir Ultra-Bold Italics" charset="1" panose="00000A00000000000000"/>
      <p:regular r:id="rId31"/>
    </p:embeddedFont>
    <p:embeddedFont>
      <p:font typeface="Agrandir Heavy" charset="1" panose="00000900000000000000"/>
      <p:regular r:id="rId32"/>
    </p:embeddedFont>
    <p:embeddedFont>
      <p:font typeface="Agrandir Heavy Italics" charset="1" panose="00000900000000000000"/>
      <p:regular r:id="rId33"/>
    </p:embeddedFont>
    <p:embeddedFont>
      <p:font typeface="Open Sans" charset="1" panose="020B0606030504020204"/>
      <p:regular r:id="rId34"/>
    </p:embeddedFont>
    <p:embeddedFont>
      <p:font typeface="Open Sans Bold" charset="1" panose="020B0806030504020204"/>
      <p:regular r:id="rId35"/>
    </p:embeddedFont>
    <p:embeddedFont>
      <p:font typeface="Open Sans Italics" charset="1" panose="020B0606030504020204"/>
      <p:regular r:id="rId36"/>
    </p:embeddedFont>
    <p:embeddedFont>
      <p:font typeface="Open Sans Bold Italics" charset="1" panose="020B0806030504020204"/>
      <p:regular r:id="rId37"/>
    </p:embeddedFont>
    <p:embeddedFont>
      <p:font typeface="Open Sans Light" charset="1" panose="020B0306030504020204"/>
      <p:regular r:id="rId38"/>
    </p:embeddedFont>
    <p:embeddedFont>
      <p:font typeface="Open Sans Light Italics" charset="1" panose="020B0306030504020204"/>
      <p:regular r:id="rId39"/>
    </p:embeddedFont>
    <p:embeddedFont>
      <p:font typeface="Open Sans Ultra-Bold" charset="1" panose="00000000000000000000"/>
      <p:regular r:id="rId40"/>
    </p:embeddedFont>
    <p:embeddedFont>
      <p:font typeface="Open Sans Ultra-Bold Italics" charset="1" panose="00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4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681645" y="1877077"/>
            <a:ext cx="7058060" cy="7058060"/>
          </a:xfrm>
          <a:custGeom>
            <a:avLst/>
            <a:gdLst/>
            <a:ahLst/>
            <a:cxnLst/>
            <a:rect r="r" b="b" t="t" l="l"/>
            <a:pathLst>
              <a:path h="7058060" w="7058060">
                <a:moveTo>
                  <a:pt x="0" y="0"/>
                </a:moveTo>
                <a:lnTo>
                  <a:pt x="7058060" y="0"/>
                </a:lnTo>
                <a:lnTo>
                  <a:pt x="7058060" y="7058060"/>
                </a:lnTo>
                <a:lnTo>
                  <a:pt x="0" y="7058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137243" y="-218049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1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1" y="8229600"/>
                </a:lnTo>
                <a:lnTo>
                  <a:pt x="924674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3205146" y="2349535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8229600"/>
                </a:moveTo>
                <a:lnTo>
                  <a:pt x="9246741" y="8229600"/>
                </a:lnTo>
                <a:lnTo>
                  <a:pt x="9246741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43466" y="331134"/>
            <a:ext cx="1963102" cy="1545943"/>
          </a:xfrm>
          <a:custGeom>
            <a:avLst/>
            <a:gdLst/>
            <a:ahLst/>
            <a:cxnLst/>
            <a:rect r="r" b="b" t="t" l="l"/>
            <a:pathLst>
              <a:path h="1545943" w="1963102">
                <a:moveTo>
                  <a:pt x="0" y="0"/>
                </a:moveTo>
                <a:lnTo>
                  <a:pt x="1963101" y="0"/>
                </a:lnTo>
                <a:lnTo>
                  <a:pt x="1963101" y="1545943"/>
                </a:lnTo>
                <a:lnTo>
                  <a:pt x="0" y="15459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815663" y="3695057"/>
            <a:ext cx="6944675" cy="5972420"/>
            <a:chOff x="0" y="0"/>
            <a:chExt cx="6350000" cy="5461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563" y="32385"/>
              <a:ext cx="6230874" cy="5396230"/>
            </a:xfrm>
            <a:custGeom>
              <a:avLst/>
              <a:gdLst/>
              <a:ahLst/>
              <a:cxnLst/>
              <a:rect r="r" b="b" t="t" l="l"/>
              <a:pathLst>
                <a:path h="5396230" w="6230874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8"/>
              <a:stretch>
                <a:fillRect l="-14953" t="0" r="-14953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3472337" y="708846"/>
            <a:ext cx="6944675" cy="5972420"/>
            <a:chOff x="0" y="0"/>
            <a:chExt cx="6350000" cy="5461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9563" y="32385"/>
              <a:ext cx="6230874" cy="5396230"/>
            </a:xfrm>
            <a:custGeom>
              <a:avLst/>
              <a:gdLst/>
              <a:ahLst/>
              <a:cxnLst/>
              <a:rect r="r" b="b" t="t" l="l"/>
              <a:pathLst>
                <a:path h="5396230" w="6230874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8"/>
              <a:stretch>
                <a:fillRect l="-14953" t="0" r="-1495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377884" y="2993406"/>
            <a:ext cx="11665581" cy="214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7"/>
              </a:lnSpc>
            </a:pPr>
            <a:r>
              <a:rPr lang="en-US" sz="12462">
                <a:solidFill>
                  <a:srgbClr val="FFFFFF"/>
                </a:solidFill>
                <a:latin typeface="Roboto Condensed Bold"/>
              </a:rPr>
              <a:t>DIP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11926" y="4953692"/>
            <a:ext cx="10741240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Roboto Condensed Bold"/>
              </a:rPr>
              <a:t>SEMESTER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10683" y="1819927"/>
            <a:ext cx="3204161" cy="52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4"/>
              </a:lnSpc>
            </a:pPr>
            <a:r>
              <a:rPr lang="en-US" sz="3102">
                <a:solidFill>
                  <a:srgbClr val="FFFFFF"/>
                </a:solidFill>
                <a:latin typeface="Open Sans Bold"/>
              </a:rPr>
              <a:t>Graph Image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8837" y="8338617"/>
            <a:ext cx="5182808" cy="57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9"/>
              </a:lnSpc>
            </a:pPr>
            <a:r>
              <a:rPr lang="en-US" sz="3306">
                <a:solidFill>
                  <a:srgbClr val="FFFFFF"/>
                </a:solidFill>
                <a:latin typeface="Open Sans"/>
              </a:rPr>
              <a:t>PRESENTATION BY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3079" y="8889718"/>
            <a:ext cx="7712838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Bold"/>
              </a:rPr>
              <a:t>Moawiz Bin Yamin i210323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Bold"/>
              </a:rPr>
              <a:t>Syeda Areeba Nadeem i210307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Bold"/>
              </a:rPr>
              <a:t>Hafiz Hammad Ahmed i210343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72619" y="6886301"/>
            <a:ext cx="6276113" cy="570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9"/>
              </a:lnSpc>
            </a:pPr>
            <a:r>
              <a:rPr lang="en-US" sz="3306">
                <a:solidFill>
                  <a:srgbClr val="FFFFFF"/>
                </a:solidFill>
                <a:latin typeface="Open Sans"/>
              </a:rPr>
              <a:t>SIMPLE STRUCTURAL FEATURES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91716" y="6437279"/>
            <a:ext cx="3304569" cy="3283275"/>
            <a:chOff x="0" y="0"/>
            <a:chExt cx="4406091" cy="4377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90405" y="521546"/>
              <a:ext cx="3746068" cy="642692"/>
            </a:xfrm>
            <a:custGeom>
              <a:avLst/>
              <a:gdLst/>
              <a:ahLst/>
              <a:cxnLst/>
              <a:rect r="r" b="b" t="t" l="l"/>
              <a:pathLst>
                <a:path h="642692" w="3746068">
                  <a:moveTo>
                    <a:pt x="0" y="0"/>
                  </a:moveTo>
                  <a:lnTo>
                    <a:pt x="3746069" y="0"/>
                  </a:lnTo>
                  <a:lnTo>
                    <a:pt x="3746069" y="642692"/>
                  </a:lnTo>
                  <a:lnTo>
                    <a:pt x="0" y="64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6702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90405" y="-57150"/>
              <a:ext cx="3815686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"/>
                </a:rPr>
                <a:t>P1 P2 P3 P4 P5 P6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07700"/>
              <a:ext cx="590405" cy="3626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"/>
                </a:rPr>
                <a:t>P1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"/>
                </a:rPr>
                <a:t>P2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"/>
                </a:rPr>
                <a:t>P3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"/>
                </a:rPr>
                <a:t>P4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"/>
                </a:rPr>
                <a:t>P5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"/>
                </a:rPr>
                <a:t>P6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590405" y="1164238"/>
              <a:ext cx="3746068" cy="642692"/>
            </a:xfrm>
            <a:custGeom>
              <a:avLst/>
              <a:gdLst/>
              <a:ahLst/>
              <a:cxnLst/>
              <a:rect r="r" b="b" t="t" l="l"/>
              <a:pathLst>
                <a:path h="642692" w="3746068">
                  <a:moveTo>
                    <a:pt x="0" y="0"/>
                  </a:moveTo>
                  <a:lnTo>
                    <a:pt x="3746069" y="0"/>
                  </a:lnTo>
                  <a:lnTo>
                    <a:pt x="3746069" y="642693"/>
                  </a:lnTo>
                  <a:lnTo>
                    <a:pt x="0" y="642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670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88321" y="1806931"/>
              <a:ext cx="3746068" cy="642692"/>
            </a:xfrm>
            <a:custGeom>
              <a:avLst/>
              <a:gdLst/>
              <a:ahLst/>
              <a:cxnLst/>
              <a:rect r="r" b="b" t="t" l="l"/>
              <a:pathLst>
                <a:path h="642692" w="3746068">
                  <a:moveTo>
                    <a:pt x="0" y="0"/>
                  </a:moveTo>
                  <a:lnTo>
                    <a:pt x="3746069" y="0"/>
                  </a:lnTo>
                  <a:lnTo>
                    <a:pt x="3746069" y="642692"/>
                  </a:lnTo>
                  <a:lnTo>
                    <a:pt x="0" y="64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670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86238" y="2449623"/>
              <a:ext cx="3746068" cy="642692"/>
            </a:xfrm>
            <a:custGeom>
              <a:avLst/>
              <a:gdLst/>
              <a:ahLst/>
              <a:cxnLst/>
              <a:rect r="r" b="b" t="t" l="l"/>
              <a:pathLst>
                <a:path h="642692" w="3746068">
                  <a:moveTo>
                    <a:pt x="0" y="0"/>
                  </a:moveTo>
                  <a:lnTo>
                    <a:pt x="3746068" y="0"/>
                  </a:lnTo>
                  <a:lnTo>
                    <a:pt x="3746068" y="642692"/>
                  </a:lnTo>
                  <a:lnTo>
                    <a:pt x="0" y="64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670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84154" y="3092315"/>
              <a:ext cx="3746068" cy="642692"/>
            </a:xfrm>
            <a:custGeom>
              <a:avLst/>
              <a:gdLst/>
              <a:ahLst/>
              <a:cxnLst/>
              <a:rect r="r" b="b" t="t" l="l"/>
              <a:pathLst>
                <a:path h="642692" w="3746068">
                  <a:moveTo>
                    <a:pt x="0" y="0"/>
                  </a:moveTo>
                  <a:lnTo>
                    <a:pt x="3746068" y="0"/>
                  </a:lnTo>
                  <a:lnTo>
                    <a:pt x="3746068" y="642692"/>
                  </a:lnTo>
                  <a:lnTo>
                    <a:pt x="0" y="64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670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82070" y="3735007"/>
              <a:ext cx="3746068" cy="642692"/>
            </a:xfrm>
            <a:custGeom>
              <a:avLst/>
              <a:gdLst/>
              <a:ahLst/>
              <a:cxnLst/>
              <a:rect r="r" b="b" t="t" l="l"/>
              <a:pathLst>
                <a:path h="642692" w="3746068">
                  <a:moveTo>
                    <a:pt x="0" y="0"/>
                  </a:moveTo>
                  <a:lnTo>
                    <a:pt x="3746068" y="0"/>
                  </a:lnTo>
                  <a:lnTo>
                    <a:pt x="3746068" y="642693"/>
                  </a:lnTo>
                  <a:lnTo>
                    <a:pt x="0" y="642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6702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60023" y="645800"/>
              <a:ext cx="3746068" cy="377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1"/>
                </a:lnSpc>
              </a:pPr>
              <a:r>
                <a:rPr lang="en-US" sz="1779">
                  <a:solidFill>
                    <a:srgbClr val="000000"/>
                  </a:solidFill>
                  <a:latin typeface="Canva Sans Bold"/>
                </a:rPr>
                <a:t>P11 P12 P13 P14  P15 P16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487517" y="7793964"/>
            <a:ext cx="2793812" cy="51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FFFFFF"/>
                </a:solidFill>
                <a:latin typeface="Canva Sans Bold"/>
              </a:rPr>
              <a:t>COST MATRIX=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610793" y="2259775"/>
            <a:ext cx="11066415" cy="3701255"/>
            <a:chOff x="0" y="0"/>
            <a:chExt cx="14755220" cy="493500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3796360" y="1283141"/>
              <a:ext cx="958859" cy="354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8"/>
                </a:lnSpc>
                <a:spcBef>
                  <a:spcPct val="0"/>
                </a:spcBef>
              </a:pPr>
              <a:r>
                <a:rPr lang="en-US" sz="2570">
                  <a:solidFill>
                    <a:srgbClr val="E74C9B"/>
                  </a:solidFill>
                  <a:latin typeface="Canva Sans Bold"/>
                </a:rPr>
                <a:t>P11</a:t>
              </a:r>
            </a:p>
            <a:p>
              <a:pPr algn="ctr">
                <a:lnSpc>
                  <a:spcPts val="3598"/>
                </a:lnSpc>
                <a:spcBef>
                  <a:spcPct val="0"/>
                </a:spcBef>
              </a:pPr>
              <a:r>
                <a:rPr lang="en-US" sz="2570">
                  <a:solidFill>
                    <a:srgbClr val="E74C9B"/>
                  </a:solidFill>
                  <a:latin typeface="Canva Sans Bold"/>
                </a:rPr>
                <a:t>P12</a:t>
              </a:r>
            </a:p>
            <a:p>
              <a:pPr algn="ctr">
                <a:lnSpc>
                  <a:spcPts val="3598"/>
                </a:lnSpc>
                <a:spcBef>
                  <a:spcPct val="0"/>
                </a:spcBef>
              </a:pPr>
              <a:r>
                <a:rPr lang="en-US" sz="2570">
                  <a:solidFill>
                    <a:srgbClr val="E74C9B"/>
                  </a:solidFill>
                  <a:latin typeface="Canva Sans Bold"/>
                </a:rPr>
                <a:t>P13</a:t>
              </a:r>
            </a:p>
            <a:p>
              <a:pPr algn="ctr">
                <a:lnSpc>
                  <a:spcPts val="3598"/>
                </a:lnSpc>
                <a:spcBef>
                  <a:spcPct val="0"/>
                </a:spcBef>
              </a:pPr>
              <a:r>
                <a:rPr lang="en-US" sz="2570">
                  <a:solidFill>
                    <a:srgbClr val="E74C9B"/>
                  </a:solidFill>
                  <a:latin typeface="Canva Sans Bold"/>
                </a:rPr>
                <a:t>P14</a:t>
              </a:r>
            </a:p>
            <a:p>
              <a:pPr algn="ctr">
                <a:lnSpc>
                  <a:spcPts val="3598"/>
                </a:lnSpc>
                <a:spcBef>
                  <a:spcPct val="0"/>
                </a:spcBef>
              </a:pPr>
              <a:r>
                <a:rPr lang="en-US" sz="2570">
                  <a:solidFill>
                    <a:srgbClr val="E74C9B"/>
                  </a:solidFill>
                  <a:latin typeface="Canva Sans Bold"/>
                </a:rPr>
                <a:t>P15</a:t>
              </a:r>
            </a:p>
            <a:p>
              <a:pPr algn="ctr">
                <a:lnSpc>
                  <a:spcPts val="3598"/>
                </a:lnSpc>
                <a:spcBef>
                  <a:spcPct val="0"/>
                </a:spcBef>
              </a:pPr>
              <a:r>
                <a:rPr lang="en-US" sz="2570">
                  <a:solidFill>
                    <a:srgbClr val="E74C9B"/>
                  </a:solidFill>
                  <a:latin typeface="Canva Sans Bold"/>
                </a:rPr>
                <a:t>P16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4557888" y="1676773"/>
              <a:ext cx="442244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4557888" y="1701884"/>
              <a:ext cx="4422446" cy="55014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980674" y="1255909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7"/>
                  </a:lnTo>
                  <a:lnTo>
                    <a:pt x="0" y="635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0116975" y="1321103"/>
              <a:ext cx="3422990" cy="504978"/>
            </a:xfrm>
            <a:custGeom>
              <a:avLst/>
              <a:gdLst/>
              <a:ahLst/>
              <a:cxnLst/>
              <a:rect r="r" b="b" t="t" l="l"/>
              <a:pathLst>
                <a:path h="504978" w="3422990">
                  <a:moveTo>
                    <a:pt x="0" y="0"/>
                  </a:moveTo>
                  <a:lnTo>
                    <a:pt x="3422990" y="0"/>
                  </a:lnTo>
                  <a:lnTo>
                    <a:pt x="3422990" y="504978"/>
                  </a:lnTo>
                  <a:lnTo>
                    <a:pt x="0" y="50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43344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9980674" y="677213"/>
              <a:ext cx="3815686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"/>
                </a:rPr>
                <a:t>P1 P2 P3 P4 P5 P6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614151" y="1192520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6"/>
                  </a:lnTo>
                  <a:lnTo>
                    <a:pt x="0" y="635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42335" y="1256517"/>
              <a:ext cx="3439223" cy="507373"/>
            </a:xfrm>
            <a:custGeom>
              <a:avLst/>
              <a:gdLst/>
              <a:ahLst/>
              <a:cxnLst/>
              <a:rect r="r" b="b" t="t" l="l"/>
              <a:pathLst>
                <a:path h="507373" w="3439223">
                  <a:moveTo>
                    <a:pt x="0" y="0"/>
                  </a:moveTo>
                  <a:lnTo>
                    <a:pt x="3439223" y="0"/>
                  </a:lnTo>
                  <a:lnTo>
                    <a:pt x="3439223" y="507373"/>
                  </a:lnTo>
                  <a:lnTo>
                    <a:pt x="0" y="507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43344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614151" y="613824"/>
              <a:ext cx="3815686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"/>
                </a:rPr>
                <a:t>P1 P2 P3 P4 P5 P6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282698" y="1358522"/>
              <a:ext cx="583675" cy="357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P1</a:t>
              </a:r>
            </a:p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P2</a:t>
              </a:r>
            </a:p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P3</a:t>
              </a:r>
            </a:p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P4</a:t>
              </a:r>
            </a:p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P5</a:t>
              </a:r>
            </a:p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P6</a:t>
              </a:r>
            </a:p>
          </p:txBody>
        </p:sp>
        <p:sp>
          <p:nvSpPr>
            <p:cNvPr name="AutoShape 24" id="24"/>
            <p:cNvSpPr/>
            <p:nvPr/>
          </p:nvSpPr>
          <p:spPr>
            <a:xfrm>
              <a:off x="4557888" y="1701884"/>
              <a:ext cx="4422446" cy="1106291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4557888" y="1701884"/>
              <a:ext cx="4422446" cy="1587424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4557888" y="1701884"/>
              <a:ext cx="4422446" cy="221904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4557888" y="1701884"/>
              <a:ext cx="4422446" cy="284754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1286565"/>
              <a:ext cx="583675" cy="357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P1</a:t>
              </a:r>
            </a:p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P2</a:t>
              </a:r>
            </a:p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P3</a:t>
              </a:r>
            </a:p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P4</a:t>
              </a:r>
            </a:p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P5</a:t>
              </a:r>
            </a:p>
            <a:p>
              <a:pPr algn="ctr">
                <a:lnSpc>
                  <a:spcPts val="3598"/>
                </a:lnSpc>
              </a:pPr>
              <a:r>
                <a:rPr lang="en-US" sz="2570">
                  <a:solidFill>
                    <a:srgbClr val="FFFFFF"/>
                  </a:solidFill>
                  <a:latin typeface="Canva Sans"/>
                </a:rPr>
                <a:t>P6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614151" y="1813506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6"/>
                  </a:lnTo>
                  <a:lnTo>
                    <a:pt x="0" y="635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14151" y="2405937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7"/>
                  </a:lnTo>
                  <a:lnTo>
                    <a:pt x="0" y="635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614151" y="2998368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7"/>
                  </a:lnTo>
                  <a:lnTo>
                    <a:pt x="0" y="635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614151" y="3590800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6"/>
                  </a:lnTo>
                  <a:lnTo>
                    <a:pt x="0" y="635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614151" y="4183231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6"/>
                  </a:lnTo>
                  <a:lnTo>
                    <a:pt x="0" y="635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9980674" y="1876895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7"/>
                  </a:lnTo>
                  <a:lnTo>
                    <a:pt x="0" y="635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9980674" y="2469326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7"/>
                  </a:lnTo>
                  <a:lnTo>
                    <a:pt x="0" y="635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9980674" y="3061758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6"/>
                  </a:lnTo>
                  <a:lnTo>
                    <a:pt x="0" y="635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9980674" y="3654189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6"/>
                  </a:lnTo>
                  <a:lnTo>
                    <a:pt x="0" y="635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9980674" y="4246620"/>
              <a:ext cx="3695592" cy="635366"/>
            </a:xfrm>
            <a:custGeom>
              <a:avLst/>
              <a:gdLst/>
              <a:ahLst/>
              <a:cxnLst/>
              <a:rect r="r" b="b" t="t" l="l"/>
              <a:pathLst>
                <a:path h="635366" w="3695592">
                  <a:moveTo>
                    <a:pt x="0" y="0"/>
                  </a:moveTo>
                  <a:lnTo>
                    <a:pt x="3695592" y="0"/>
                  </a:lnTo>
                  <a:lnTo>
                    <a:pt x="3695592" y="635367"/>
                  </a:lnTo>
                  <a:lnTo>
                    <a:pt x="0" y="635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67053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0116975" y="1927812"/>
              <a:ext cx="3422990" cy="504978"/>
            </a:xfrm>
            <a:custGeom>
              <a:avLst/>
              <a:gdLst/>
              <a:ahLst/>
              <a:cxnLst/>
              <a:rect r="r" b="b" t="t" l="l"/>
              <a:pathLst>
                <a:path h="504978" w="3422990">
                  <a:moveTo>
                    <a:pt x="0" y="0"/>
                  </a:moveTo>
                  <a:lnTo>
                    <a:pt x="3422990" y="0"/>
                  </a:lnTo>
                  <a:lnTo>
                    <a:pt x="3422990" y="504978"/>
                  </a:lnTo>
                  <a:lnTo>
                    <a:pt x="0" y="50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43344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0116975" y="2518680"/>
              <a:ext cx="3422990" cy="504978"/>
            </a:xfrm>
            <a:custGeom>
              <a:avLst/>
              <a:gdLst/>
              <a:ahLst/>
              <a:cxnLst/>
              <a:rect r="r" b="b" t="t" l="l"/>
              <a:pathLst>
                <a:path h="504978" w="3422990">
                  <a:moveTo>
                    <a:pt x="0" y="0"/>
                  </a:moveTo>
                  <a:lnTo>
                    <a:pt x="3422990" y="0"/>
                  </a:lnTo>
                  <a:lnTo>
                    <a:pt x="3422990" y="504978"/>
                  </a:lnTo>
                  <a:lnTo>
                    <a:pt x="0" y="50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43344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0116975" y="3126952"/>
              <a:ext cx="3422990" cy="504978"/>
            </a:xfrm>
            <a:custGeom>
              <a:avLst/>
              <a:gdLst/>
              <a:ahLst/>
              <a:cxnLst/>
              <a:rect r="r" b="b" t="t" l="l"/>
              <a:pathLst>
                <a:path h="504978" w="3422990">
                  <a:moveTo>
                    <a:pt x="0" y="0"/>
                  </a:moveTo>
                  <a:lnTo>
                    <a:pt x="3422990" y="0"/>
                  </a:lnTo>
                  <a:lnTo>
                    <a:pt x="3422990" y="504978"/>
                  </a:lnTo>
                  <a:lnTo>
                    <a:pt x="0" y="50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43344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0116975" y="3709824"/>
              <a:ext cx="3422990" cy="504978"/>
            </a:xfrm>
            <a:custGeom>
              <a:avLst/>
              <a:gdLst/>
              <a:ahLst/>
              <a:cxnLst/>
              <a:rect r="r" b="b" t="t" l="l"/>
              <a:pathLst>
                <a:path h="504978" w="3422990">
                  <a:moveTo>
                    <a:pt x="0" y="0"/>
                  </a:moveTo>
                  <a:lnTo>
                    <a:pt x="3422990" y="0"/>
                  </a:lnTo>
                  <a:lnTo>
                    <a:pt x="3422990" y="504978"/>
                  </a:lnTo>
                  <a:lnTo>
                    <a:pt x="0" y="50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43344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0116975" y="4327655"/>
              <a:ext cx="3422990" cy="504978"/>
            </a:xfrm>
            <a:custGeom>
              <a:avLst/>
              <a:gdLst/>
              <a:ahLst/>
              <a:cxnLst/>
              <a:rect r="r" b="b" t="t" l="l"/>
              <a:pathLst>
                <a:path h="504978" w="3422990">
                  <a:moveTo>
                    <a:pt x="0" y="0"/>
                  </a:moveTo>
                  <a:lnTo>
                    <a:pt x="3422990" y="0"/>
                  </a:lnTo>
                  <a:lnTo>
                    <a:pt x="3422990" y="504978"/>
                  </a:lnTo>
                  <a:lnTo>
                    <a:pt x="0" y="50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43344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1448091" y="-57150"/>
              <a:ext cx="2068319" cy="664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</a:pPr>
              <a:r>
                <a:rPr lang="en-US" sz="3004">
                  <a:solidFill>
                    <a:srgbClr val="FFFFFF"/>
                  </a:solidFill>
                  <a:latin typeface="Canva Sans Bold"/>
                </a:rPr>
                <a:t>IMAGE 1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0861874" y="6239"/>
              <a:ext cx="2083716" cy="664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</a:pPr>
              <a:r>
                <a:rPr lang="en-US" sz="3004">
                  <a:solidFill>
                    <a:srgbClr val="FFFFFF"/>
                  </a:solidFill>
                  <a:latin typeface="Canva Sans Bold"/>
                </a:rPr>
                <a:t>IMAGE 2</a:t>
              </a: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-2634470" y="-2534555"/>
            <a:ext cx="6876209" cy="6119826"/>
          </a:xfrm>
          <a:custGeom>
            <a:avLst/>
            <a:gdLst/>
            <a:ahLst/>
            <a:cxnLst/>
            <a:rect r="r" b="b" t="t" l="l"/>
            <a:pathLst>
              <a:path h="6119826" w="6876209">
                <a:moveTo>
                  <a:pt x="0" y="0"/>
                </a:moveTo>
                <a:lnTo>
                  <a:pt x="6876209" y="0"/>
                </a:lnTo>
                <a:lnTo>
                  <a:pt x="6876209" y="6119825"/>
                </a:lnTo>
                <a:lnTo>
                  <a:pt x="0" y="6119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true" flipV="false" rot="0">
            <a:off x="14027841" y="-2351489"/>
            <a:ext cx="6670517" cy="5936760"/>
          </a:xfrm>
          <a:custGeom>
            <a:avLst/>
            <a:gdLst/>
            <a:ahLst/>
            <a:cxnLst/>
            <a:rect r="r" b="b" t="t" l="l"/>
            <a:pathLst>
              <a:path h="5936760" w="6670517">
                <a:moveTo>
                  <a:pt x="6670517" y="0"/>
                </a:moveTo>
                <a:lnTo>
                  <a:pt x="0" y="0"/>
                </a:lnTo>
                <a:lnTo>
                  <a:pt x="0" y="5936759"/>
                </a:lnTo>
                <a:lnTo>
                  <a:pt x="6670517" y="5936759"/>
                </a:lnTo>
                <a:lnTo>
                  <a:pt x="66705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-3594671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true" flipV="false" rot="0">
            <a:off x="12635929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2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2" y="8229600"/>
                </a:lnTo>
                <a:lnTo>
                  <a:pt x="9246742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4477576" y="923925"/>
            <a:ext cx="878142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HUNGARIAN ALGORITHM: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471384" y="2724048"/>
            <a:ext cx="2793812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E74C9B"/>
                </a:solidFill>
                <a:latin typeface="Canva Sans Bold"/>
              </a:rPr>
              <a:t>EUCLIDEAN DISTANCE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671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33333" y="7656968"/>
            <a:ext cx="1752082" cy="2408099"/>
            <a:chOff x="0" y="0"/>
            <a:chExt cx="812800" cy="1117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17130"/>
            </a:xfrm>
            <a:custGeom>
              <a:avLst/>
              <a:gdLst/>
              <a:ahLst/>
              <a:cxnLst/>
              <a:rect r="r" b="b" t="t" l="l"/>
              <a:pathLst>
                <a:path h="1117130" w="812800">
                  <a:moveTo>
                    <a:pt x="406400" y="0"/>
                  </a:moveTo>
                  <a:lnTo>
                    <a:pt x="812800" y="426705"/>
                  </a:lnTo>
                  <a:lnTo>
                    <a:pt x="657569" y="1117130"/>
                  </a:lnTo>
                  <a:lnTo>
                    <a:pt x="155231" y="1117130"/>
                  </a:lnTo>
                  <a:lnTo>
                    <a:pt x="0" y="42670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41182"/>
              <a:ext cx="558800" cy="80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2635929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2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2" y="8229600"/>
                </a:lnTo>
                <a:lnTo>
                  <a:pt x="92467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88069" y="4648355"/>
            <a:ext cx="2416769" cy="2438941"/>
          </a:xfrm>
          <a:custGeom>
            <a:avLst/>
            <a:gdLst/>
            <a:ahLst/>
            <a:cxnLst/>
            <a:rect r="r" b="b" t="t" l="l"/>
            <a:pathLst>
              <a:path h="2438941" w="2416769">
                <a:moveTo>
                  <a:pt x="0" y="0"/>
                </a:moveTo>
                <a:lnTo>
                  <a:pt x="2416769" y="0"/>
                </a:lnTo>
                <a:lnTo>
                  <a:pt x="2416769" y="2438941"/>
                </a:lnTo>
                <a:lnTo>
                  <a:pt x="0" y="2438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259300" y="4648355"/>
            <a:ext cx="2416769" cy="2438941"/>
          </a:xfrm>
          <a:custGeom>
            <a:avLst/>
            <a:gdLst/>
            <a:ahLst/>
            <a:cxnLst/>
            <a:rect r="r" b="b" t="t" l="l"/>
            <a:pathLst>
              <a:path h="2438941" w="2416769">
                <a:moveTo>
                  <a:pt x="2416769" y="0"/>
                </a:moveTo>
                <a:lnTo>
                  <a:pt x="0" y="0"/>
                </a:lnTo>
                <a:lnTo>
                  <a:pt x="0" y="2438941"/>
                </a:lnTo>
                <a:lnTo>
                  <a:pt x="2416769" y="2438941"/>
                </a:lnTo>
                <a:lnTo>
                  <a:pt x="2416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91399" y="9111998"/>
            <a:ext cx="2305202" cy="2326350"/>
          </a:xfrm>
          <a:custGeom>
            <a:avLst/>
            <a:gdLst/>
            <a:ahLst/>
            <a:cxnLst/>
            <a:rect r="r" b="b" t="t" l="l"/>
            <a:pathLst>
              <a:path h="2326350" w="2305202">
                <a:moveTo>
                  <a:pt x="0" y="0"/>
                </a:moveTo>
                <a:lnTo>
                  <a:pt x="2305202" y="0"/>
                </a:lnTo>
                <a:lnTo>
                  <a:pt x="2305202" y="2326350"/>
                </a:lnTo>
                <a:lnTo>
                  <a:pt x="0" y="232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634470" y="-2534555"/>
            <a:ext cx="6876209" cy="6119826"/>
          </a:xfrm>
          <a:custGeom>
            <a:avLst/>
            <a:gdLst/>
            <a:ahLst/>
            <a:cxnLst/>
            <a:rect r="r" b="b" t="t" l="l"/>
            <a:pathLst>
              <a:path h="6119826" w="6876209">
                <a:moveTo>
                  <a:pt x="0" y="0"/>
                </a:moveTo>
                <a:lnTo>
                  <a:pt x="6876209" y="0"/>
                </a:lnTo>
                <a:lnTo>
                  <a:pt x="6876209" y="6119825"/>
                </a:lnTo>
                <a:lnTo>
                  <a:pt x="0" y="611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027841" y="-2351489"/>
            <a:ext cx="6670517" cy="5936760"/>
          </a:xfrm>
          <a:custGeom>
            <a:avLst/>
            <a:gdLst/>
            <a:ahLst/>
            <a:cxnLst/>
            <a:rect r="r" b="b" t="t" l="l"/>
            <a:pathLst>
              <a:path h="5936760" w="6670517">
                <a:moveTo>
                  <a:pt x="6670517" y="0"/>
                </a:moveTo>
                <a:lnTo>
                  <a:pt x="0" y="0"/>
                </a:lnTo>
                <a:lnTo>
                  <a:pt x="0" y="5936759"/>
                </a:lnTo>
                <a:lnTo>
                  <a:pt x="6670517" y="5936759"/>
                </a:lnTo>
                <a:lnTo>
                  <a:pt x="66705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21859" y="866775"/>
            <a:ext cx="1258270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RESULT COMPARISON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04563" y="8063052"/>
            <a:ext cx="1409620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Ultra-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42341" y="3771413"/>
            <a:ext cx="9130400" cy="491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1"/>
              </a:lnSpc>
            </a:pPr>
            <a:r>
              <a:rPr lang="en-US" sz="4015">
                <a:solidFill>
                  <a:srgbClr val="FFFFFF"/>
                </a:solidFill>
                <a:latin typeface="Canva Sans"/>
              </a:rPr>
              <a:t>Our Score: 0.1439501266601652</a:t>
            </a:r>
          </a:p>
          <a:p>
            <a:pPr algn="ctr">
              <a:lnSpc>
                <a:spcPts val="5621"/>
              </a:lnSpc>
            </a:pPr>
            <a:r>
              <a:rPr lang="en-US" sz="4015">
                <a:solidFill>
                  <a:srgbClr val="FFFFFF"/>
                </a:solidFill>
                <a:latin typeface="Canva Sans"/>
              </a:rPr>
              <a:t>VS</a:t>
            </a:r>
          </a:p>
          <a:p>
            <a:pPr algn="ctr">
              <a:lnSpc>
                <a:spcPts val="5621"/>
              </a:lnSpc>
            </a:pPr>
            <a:r>
              <a:rPr lang="en-US" sz="4015">
                <a:solidFill>
                  <a:srgbClr val="FFFFFF"/>
                </a:solidFill>
                <a:latin typeface="Canva Sans"/>
              </a:rPr>
              <a:t>SSIM : 0.5254200752907259</a:t>
            </a:r>
          </a:p>
          <a:p>
            <a:pPr algn="ctr">
              <a:lnSpc>
                <a:spcPts val="5621"/>
              </a:lnSpc>
            </a:pPr>
            <a:r>
              <a:rPr lang="en-US" sz="4015">
                <a:solidFill>
                  <a:srgbClr val="FFFFFF"/>
                </a:solidFill>
                <a:latin typeface="Canva Sans"/>
              </a:rPr>
              <a:t>PSNR : 31.754282390863494</a:t>
            </a:r>
          </a:p>
          <a:p>
            <a:pPr algn="ctr">
              <a:lnSpc>
                <a:spcPts val="5621"/>
              </a:lnSpc>
            </a:pPr>
            <a:r>
              <a:rPr lang="en-US" sz="4015">
                <a:solidFill>
                  <a:srgbClr val="FFFFFF"/>
                </a:solidFill>
                <a:latin typeface="Canva Sans"/>
              </a:rPr>
              <a:t>RMSE : 6.58909942632527</a:t>
            </a:r>
          </a:p>
          <a:p>
            <a:pPr algn="ctr">
              <a:lnSpc>
                <a:spcPts val="5621"/>
              </a:lnSpc>
            </a:pPr>
            <a:r>
              <a:rPr lang="en-US" sz="4015">
                <a:solidFill>
                  <a:srgbClr val="FFFFFF"/>
                </a:solidFill>
                <a:latin typeface="Canva Sans"/>
              </a:rPr>
              <a:t>ISSM : 5.8233052949385895</a:t>
            </a:r>
          </a:p>
          <a:p>
            <a:pPr algn="ctr">
              <a:lnSpc>
                <a:spcPts val="562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671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33333" y="7656968"/>
            <a:ext cx="1752082" cy="2408099"/>
            <a:chOff x="0" y="0"/>
            <a:chExt cx="812800" cy="1117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17130"/>
            </a:xfrm>
            <a:custGeom>
              <a:avLst/>
              <a:gdLst/>
              <a:ahLst/>
              <a:cxnLst/>
              <a:rect r="r" b="b" t="t" l="l"/>
              <a:pathLst>
                <a:path h="1117130" w="812800">
                  <a:moveTo>
                    <a:pt x="406400" y="0"/>
                  </a:moveTo>
                  <a:lnTo>
                    <a:pt x="812800" y="426705"/>
                  </a:lnTo>
                  <a:lnTo>
                    <a:pt x="657569" y="1117130"/>
                  </a:lnTo>
                  <a:lnTo>
                    <a:pt x="155231" y="1117130"/>
                  </a:lnTo>
                  <a:lnTo>
                    <a:pt x="0" y="42670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41182"/>
              <a:ext cx="558800" cy="80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2635929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2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2" y="8229600"/>
                </a:lnTo>
                <a:lnTo>
                  <a:pt x="92467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88069" y="4648355"/>
            <a:ext cx="2416769" cy="2438941"/>
          </a:xfrm>
          <a:custGeom>
            <a:avLst/>
            <a:gdLst/>
            <a:ahLst/>
            <a:cxnLst/>
            <a:rect r="r" b="b" t="t" l="l"/>
            <a:pathLst>
              <a:path h="2438941" w="2416769">
                <a:moveTo>
                  <a:pt x="0" y="0"/>
                </a:moveTo>
                <a:lnTo>
                  <a:pt x="2416769" y="0"/>
                </a:lnTo>
                <a:lnTo>
                  <a:pt x="2416769" y="2438941"/>
                </a:lnTo>
                <a:lnTo>
                  <a:pt x="0" y="2438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259300" y="4648355"/>
            <a:ext cx="2416769" cy="2438941"/>
          </a:xfrm>
          <a:custGeom>
            <a:avLst/>
            <a:gdLst/>
            <a:ahLst/>
            <a:cxnLst/>
            <a:rect r="r" b="b" t="t" l="l"/>
            <a:pathLst>
              <a:path h="2438941" w="2416769">
                <a:moveTo>
                  <a:pt x="2416769" y="0"/>
                </a:moveTo>
                <a:lnTo>
                  <a:pt x="0" y="0"/>
                </a:lnTo>
                <a:lnTo>
                  <a:pt x="0" y="2438941"/>
                </a:lnTo>
                <a:lnTo>
                  <a:pt x="2416769" y="2438941"/>
                </a:lnTo>
                <a:lnTo>
                  <a:pt x="2416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91399" y="9111998"/>
            <a:ext cx="2305202" cy="2326350"/>
          </a:xfrm>
          <a:custGeom>
            <a:avLst/>
            <a:gdLst/>
            <a:ahLst/>
            <a:cxnLst/>
            <a:rect r="r" b="b" t="t" l="l"/>
            <a:pathLst>
              <a:path h="2326350" w="2305202">
                <a:moveTo>
                  <a:pt x="0" y="0"/>
                </a:moveTo>
                <a:lnTo>
                  <a:pt x="2305202" y="0"/>
                </a:lnTo>
                <a:lnTo>
                  <a:pt x="2305202" y="2326350"/>
                </a:lnTo>
                <a:lnTo>
                  <a:pt x="0" y="232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634470" y="-2534555"/>
            <a:ext cx="6876209" cy="6119826"/>
          </a:xfrm>
          <a:custGeom>
            <a:avLst/>
            <a:gdLst/>
            <a:ahLst/>
            <a:cxnLst/>
            <a:rect r="r" b="b" t="t" l="l"/>
            <a:pathLst>
              <a:path h="6119826" w="6876209">
                <a:moveTo>
                  <a:pt x="0" y="0"/>
                </a:moveTo>
                <a:lnTo>
                  <a:pt x="6876209" y="0"/>
                </a:lnTo>
                <a:lnTo>
                  <a:pt x="6876209" y="6119825"/>
                </a:lnTo>
                <a:lnTo>
                  <a:pt x="0" y="611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027841" y="-2351489"/>
            <a:ext cx="6670517" cy="5936760"/>
          </a:xfrm>
          <a:custGeom>
            <a:avLst/>
            <a:gdLst/>
            <a:ahLst/>
            <a:cxnLst/>
            <a:rect r="r" b="b" t="t" l="l"/>
            <a:pathLst>
              <a:path h="5936760" w="6670517">
                <a:moveTo>
                  <a:pt x="6670517" y="0"/>
                </a:moveTo>
                <a:lnTo>
                  <a:pt x="0" y="0"/>
                </a:lnTo>
                <a:lnTo>
                  <a:pt x="0" y="5936759"/>
                </a:lnTo>
                <a:lnTo>
                  <a:pt x="6670517" y="5936759"/>
                </a:lnTo>
                <a:lnTo>
                  <a:pt x="66705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01661" y="4295775"/>
            <a:ext cx="848467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04563" y="8063052"/>
            <a:ext cx="1409620" cy="1048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Ultra-Bold"/>
              </a:rPr>
              <a:t>07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671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34470" y="-2534555"/>
            <a:ext cx="6876209" cy="6119826"/>
          </a:xfrm>
          <a:custGeom>
            <a:avLst/>
            <a:gdLst/>
            <a:ahLst/>
            <a:cxnLst/>
            <a:rect r="r" b="b" t="t" l="l"/>
            <a:pathLst>
              <a:path h="6119826" w="6876209">
                <a:moveTo>
                  <a:pt x="0" y="0"/>
                </a:moveTo>
                <a:lnTo>
                  <a:pt x="6876209" y="0"/>
                </a:lnTo>
                <a:lnTo>
                  <a:pt x="6876209" y="6119825"/>
                </a:lnTo>
                <a:lnTo>
                  <a:pt x="0" y="611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027841" y="-2351489"/>
            <a:ext cx="6670517" cy="5936760"/>
          </a:xfrm>
          <a:custGeom>
            <a:avLst/>
            <a:gdLst/>
            <a:ahLst/>
            <a:cxnLst/>
            <a:rect r="r" b="b" t="t" l="l"/>
            <a:pathLst>
              <a:path h="5936760" w="6670517">
                <a:moveTo>
                  <a:pt x="6670517" y="0"/>
                </a:moveTo>
                <a:lnTo>
                  <a:pt x="0" y="0"/>
                </a:lnTo>
                <a:lnTo>
                  <a:pt x="0" y="5936759"/>
                </a:lnTo>
                <a:lnTo>
                  <a:pt x="6670517" y="5936759"/>
                </a:lnTo>
                <a:lnTo>
                  <a:pt x="66705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635929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2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2" y="8229600"/>
                </a:lnTo>
                <a:lnTo>
                  <a:pt x="92467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97795" y="866775"/>
            <a:ext cx="9740990" cy="15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TABLE CONTENT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839595" y="4073299"/>
            <a:ext cx="1133717" cy="113371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028895" y="4177597"/>
            <a:ext cx="755117" cy="88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282395" y="4073299"/>
            <a:ext cx="1133717" cy="113371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443120" y="4168072"/>
            <a:ext cx="755117" cy="88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04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661601" y="6786981"/>
            <a:ext cx="1133717" cy="113371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794644" y="6862704"/>
            <a:ext cx="755117" cy="88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05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653861" y="4073299"/>
            <a:ext cx="1133717" cy="113371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843161" y="4149022"/>
            <a:ext cx="755117" cy="88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02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468128" y="4073299"/>
            <a:ext cx="1133717" cy="113371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638676" y="4202961"/>
            <a:ext cx="792621" cy="88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03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465136" y="6738268"/>
            <a:ext cx="1133717" cy="113371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8559265" y="6862704"/>
            <a:ext cx="9454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06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83366" y="2930299"/>
            <a:ext cx="36243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INTRODUCTION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50196" y="5702316"/>
            <a:ext cx="364401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 GRAPH MATCHING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ALGORITHM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08521" y="2892199"/>
            <a:ext cx="362431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GRAPH CONSTRUCTION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18796" y="5739231"/>
            <a:ext cx="362431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RESULT COMPARISON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407680" y="2930299"/>
            <a:ext cx="362431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IMAGE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FEATURES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241582" y="2930299"/>
            <a:ext cx="36243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HYPERPARAMETERS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7991399" y="9111998"/>
            <a:ext cx="2305202" cy="2326350"/>
          </a:xfrm>
          <a:custGeom>
            <a:avLst/>
            <a:gdLst/>
            <a:ahLst/>
            <a:cxnLst/>
            <a:rect r="r" b="b" t="t" l="l"/>
            <a:pathLst>
              <a:path h="2326350" w="2305202">
                <a:moveTo>
                  <a:pt x="0" y="0"/>
                </a:moveTo>
                <a:lnTo>
                  <a:pt x="2305202" y="0"/>
                </a:lnTo>
                <a:lnTo>
                  <a:pt x="2305202" y="2326350"/>
                </a:lnTo>
                <a:lnTo>
                  <a:pt x="0" y="232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2470238" y="6738268"/>
            <a:ext cx="1133717" cy="1133717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535792" y="6862629"/>
            <a:ext cx="9454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07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196364" y="6075746"/>
            <a:ext cx="36243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671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33333" y="7656968"/>
            <a:ext cx="1752082" cy="2408099"/>
            <a:chOff x="0" y="0"/>
            <a:chExt cx="812800" cy="1117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17130"/>
            </a:xfrm>
            <a:custGeom>
              <a:avLst/>
              <a:gdLst/>
              <a:ahLst/>
              <a:cxnLst/>
              <a:rect r="r" b="b" t="t" l="l"/>
              <a:pathLst>
                <a:path h="1117130" w="812800">
                  <a:moveTo>
                    <a:pt x="406400" y="0"/>
                  </a:moveTo>
                  <a:lnTo>
                    <a:pt x="812800" y="426705"/>
                  </a:lnTo>
                  <a:lnTo>
                    <a:pt x="657569" y="1117130"/>
                  </a:lnTo>
                  <a:lnTo>
                    <a:pt x="155231" y="1117130"/>
                  </a:lnTo>
                  <a:lnTo>
                    <a:pt x="0" y="42670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41182"/>
              <a:ext cx="558800" cy="80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2635929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2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2" y="8229600"/>
                </a:lnTo>
                <a:lnTo>
                  <a:pt x="92467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97795" y="866775"/>
            <a:ext cx="9740990" cy="15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INTRODUCTION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34470" y="-2534555"/>
            <a:ext cx="6876209" cy="6119826"/>
          </a:xfrm>
          <a:custGeom>
            <a:avLst/>
            <a:gdLst/>
            <a:ahLst/>
            <a:cxnLst/>
            <a:rect r="r" b="b" t="t" l="l"/>
            <a:pathLst>
              <a:path h="6119826" w="6876209">
                <a:moveTo>
                  <a:pt x="0" y="0"/>
                </a:moveTo>
                <a:lnTo>
                  <a:pt x="6876209" y="0"/>
                </a:lnTo>
                <a:lnTo>
                  <a:pt x="6876209" y="6119825"/>
                </a:lnTo>
                <a:lnTo>
                  <a:pt x="0" y="611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027841" y="-2351489"/>
            <a:ext cx="6670517" cy="5936760"/>
          </a:xfrm>
          <a:custGeom>
            <a:avLst/>
            <a:gdLst/>
            <a:ahLst/>
            <a:cxnLst/>
            <a:rect r="r" b="b" t="t" l="l"/>
            <a:pathLst>
              <a:path h="5936760" w="6670517">
                <a:moveTo>
                  <a:pt x="6670517" y="0"/>
                </a:moveTo>
                <a:lnTo>
                  <a:pt x="0" y="0"/>
                </a:lnTo>
                <a:lnTo>
                  <a:pt x="0" y="5936759"/>
                </a:lnTo>
                <a:lnTo>
                  <a:pt x="6670517" y="5936759"/>
                </a:lnTo>
                <a:lnTo>
                  <a:pt x="66705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99546" y="5485712"/>
            <a:ext cx="4072767" cy="3375306"/>
          </a:xfrm>
          <a:custGeom>
            <a:avLst/>
            <a:gdLst/>
            <a:ahLst/>
            <a:cxnLst/>
            <a:rect r="r" b="b" t="t" l="l"/>
            <a:pathLst>
              <a:path h="3375306" w="4072767">
                <a:moveTo>
                  <a:pt x="0" y="0"/>
                </a:moveTo>
                <a:lnTo>
                  <a:pt x="4072767" y="0"/>
                </a:lnTo>
                <a:lnTo>
                  <a:pt x="4072767" y="3375306"/>
                </a:lnTo>
                <a:lnTo>
                  <a:pt x="0" y="3375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0480" y="5483370"/>
            <a:ext cx="3377648" cy="3377648"/>
          </a:xfrm>
          <a:custGeom>
            <a:avLst/>
            <a:gdLst/>
            <a:ahLst/>
            <a:cxnLst/>
            <a:rect r="r" b="b" t="t" l="l"/>
            <a:pathLst>
              <a:path h="3377648" w="3377648">
                <a:moveTo>
                  <a:pt x="0" y="0"/>
                </a:moveTo>
                <a:lnTo>
                  <a:pt x="3377648" y="0"/>
                </a:lnTo>
                <a:lnTo>
                  <a:pt x="3377648" y="3377648"/>
                </a:lnTo>
                <a:lnTo>
                  <a:pt x="0" y="3377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97795" y="3617109"/>
            <a:ext cx="9740990" cy="131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"/>
              </a:rPr>
              <a:t>We focus on utilizing graph-based methods for image comparison and analysis.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33333" y="8063052"/>
            <a:ext cx="1752082" cy="1048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Ultra-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671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35929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2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2" y="8229600"/>
                </a:lnTo>
                <a:lnTo>
                  <a:pt x="92467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34470" y="-2534555"/>
            <a:ext cx="6876209" cy="6119826"/>
          </a:xfrm>
          <a:custGeom>
            <a:avLst/>
            <a:gdLst/>
            <a:ahLst/>
            <a:cxnLst/>
            <a:rect r="r" b="b" t="t" l="l"/>
            <a:pathLst>
              <a:path h="6119826" w="6876209">
                <a:moveTo>
                  <a:pt x="0" y="0"/>
                </a:moveTo>
                <a:lnTo>
                  <a:pt x="6876209" y="0"/>
                </a:lnTo>
                <a:lnTo>
                  <a:pt x="6876209" y="6119825"/>
                </a:lnTo>
                <a:lnTo>
                  <a:pt x="0" y="611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027841" y="-2351489"/>
            <a:ext cx="6670517" cy="5936760"/>
          </a:xfrm>
          <a:custGeom>
            <a:avLst/>
            <a:gdLst/>
            <a:ahLst/>
            <a:cxnLst/>
            <a:rect r="r" b="b" t="t" l="l"/>
            <a:pathLst>
              <a:path h="5936760" w="6670517">
                <a:moveTo>
                  <a:pt x="6670517" y="0"/>
                </a:moveTo>
                <a:lnTo>
                  <a:pt x="0" y="0"/>
                </a:lnTo>
                <a:lnTo>
                  <a:pt x="0" y="5936759"/>
                </a:lnTo>
                <a:lnTo>
                  <a:pt x="6670517" y="5936759"/>
                </a:lnTo>
                <a:lnTo>
                  <a:pt x="66705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78639" y="942975"/>
            <a:ext cx="9130721" cy="158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Open Sans Extra Bold"/>
              </a:rPr>
              <a:t>IMPLEMENTATION 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Open Sans Extra Bold"/>
              </a:rPr>
              <a:t>FLOW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404863" y="2708424"/>
            <a:ext cx="14003049" cy="5582765"/>
            <a:chOff x="0" y="0"/>
            <a:chExt cx="18670732" cy="74436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8830353" y="2623622"/>
              <a:ext cx="1270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1465105" y="0"/>
              <a:ext cx="1670499" cy="1749214"/>
            </a:xfrm>
            <a:custGeom>
              <a:avLst/>
              <a:gdLst/>
              <a:ahLst/>
              <a:cxnLst/>
              <a:rect r="r" b="b" t="t" l="l"/>
              <a:pathLst>
                <a:path h="1749214" w="1670499">
                  <a:moveTo>
                    <a:pt x="0" y="0"/>
                  </a:moveTo>
                  <a:lnTo>
                    <a:pt x="1670499" y="0"/>
                  </a:lnTo>
                  <a:lnTo>
                    <a:pt x="1670499" y="1749214"/>
                  </a:lnTo>
                  <a:lnTo>
                    <a:pt x="0" y="1749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429656" y="1203326"/>
              <a:ext cx="480139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PREPROCESSING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698546" y="2764579"/>
              <a:ext cx="626361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DIVIDE INTO PATHCES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034170" y="4328800"/>
              <a:ext cx="559236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EXTRACT FEATURES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705763" y="5891958"/>
              <a:ext cx="8249179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ADJACENCY MATRIX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</a:rPr>
                <a:t>USING EUCLIDEAN DISTANCE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3135604" y="874607"/>
              <a:ext cx="3294052" cy="737871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8830353" y="1954954"/>
              <a:ext cx="0" cy="8763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8830353" y="3516208"/>
              <a:ext cx="0" cy="879267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8830353" y="5080428"/>
              <a:ext cx="0" cy="87820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 flipV="true">
              <a:off x="12954943" y="4407229"/>
              <a:ext cx="1082657" cy="2293931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4037600" y="2426565"/>
              <a:ext cx="4633132" cy="3961328"/>
            </a:xfrm>
            <a:custGeom>
              <a:avLst/>
              <a:gdLst/>
              <a:ahLst/>
              <a:cxnLst/>
              <a:rect r="r" b="b" t="t" l="l"/>
              <a:pathLst>
                <a:path h="3961328" w="4633132">
                  <a:moveTo>
                    <a:pt x="0" y="0"/>
                  </a:moveTo>
                  <a:lnTo>
                    <a:pt x="4633132" y="0"/>
                  </a:lnTo>
                  <a:lnTo>
                    <a:pt x="4633132" y="3961328"/>
                  </a:lnTo>
                  <a:lnTo>
                    <a:pt x="0" y="3961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4037600" y="6292643"/>
              <a:ext cx="4633132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Canva Sans Bold"/>
                </a:rPr>
                <a:t>GRAPH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091854"/>
              <a:ext cx="4329610" cy="1081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03"/>
                </a:lnSpc>
              </a:pPr>
              <a:r>
                <a:rPr lang="en-US" sz="4859">
                  <a:solidFill>
                    <a:srgbClr val="FFFFFF"/>
                  </a:solidFill>
                  <a:latin typeface="Canva Sans Bold"/>
                </a:rPr>
                <a:t>IMAGE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671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35929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2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2" y="8229600"/>
                </a:lnTo>
                <a:lnTo>
                  <a:pt x="92467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34470" y="-2534555"/>
            <a:ext cx="6876209" cy="6119826"/>
          </a:xfrm>
          <a:custGeom>
            <a:avLst/>
            <a:gdLst/>
            <a:ahLst/>
            <a:cxnLst/>
            <a:rect r="r" b="b" t="t" l="l"/>
            <a:pathLst>
              <a:path h="6119826" w="6876209">
                <a:moveTo>
                  <a:pt x="0" y="0"/>
                </a:moveTo>
                <a:lnTo>
                  <a:pt x="6876209" y="0"/>
                </a:lnTo>
                <a:lnTo>
                  <a:pt x="6876209" y="6119825"/>
                </a:lnTo>
                <a:lnTo>
                  <a:pt x="0" y="611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027841" y="-2351489"/>
            <a:ext cx="6670517" cy="5936760"/>
          </a:xfrm>
          <a:custGeom>
            <a:avLst/>
            <a:gdLst/>
            <a:ahLst/>
            <a:cxnLst/>
            <a:rect r="r" b="b" t="t" l="l"/>
            <a:pathLst>
              <a:path h="5936760" w="6670517">
                <a:moveTo>
                  <a:pt x="6670517" y="0"/>
                </a:moveTo>
                <a:lnTo>
                  <a:pt x="0" y="0"/>
                </a:lnTo>
                <a:lnTo>
                  <a:pt x="0" y="5936759"/>
                </a:lnTo>
                <a:lnTo>
                  <a:pt x="6670517" y="5936759"/>
                </a:lnTo>
                <a:lnTo>
                  <a:pt x="66705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25634" y="3585270"/>
            <a:ext cx="1252874" cy="1311910"/>
          </a:xfrm>
          <a:custGeom>
            <a:avLst/>
            <a:gdLst/>
            <a:ahLst/>
            <a:cxnLst/>
            <a:rect r="r" b="b" t="t" l="l"/>
            <a:pathLst>
              <a:path h="1311910" w="1252874">
                <a:moveTo>
                  <a:pt x="0" y="0"/>
                </a:moveTo>
                <a:lnTo>
                  <a:pt x="1252874" y="0"/>
                </a:lnTo>
                <a:lnTo>
                  <a:pt x="1252874" y="1311911"/>
                </a:lnTo>
                <a:lnTo>
                  <a:pt x="0" y="1311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78639" y="942975"/>
            <a:ext cx="9130721" cy="158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Open Sans Extra Bold"/>
              </a:rPr>
              <a:t>IMPLEMENTATION 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Open Sans Extra Bold"/>
              </a:rPr>
              <a:t>FLOW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09492" y="3585270"/>
            <a:ext cx="1252874" cy="1311910"/>
          </a:xfrm>
          <a:custGeom>
            <a:avLst/>
            <a:gdLst/>
            <a:ahLst/>
            <a:cxnLst/>
            <a:rect r="r" b="b" t="t" l="l"/>
            <a:pathLst>
              <a:path h="1311910" w="1252874">
                <a:moveTo>
                  <a:pt x="0" y="0"/>
                </a:moveTo>
                <a:lnTo>
                  <a:pt x="1252874" y="0"/>
                </a:lnTo>
                <a:lnTo>
                  <a:pt x="1252874" y="1311911"/>
                </a:lnTo>
                <a:lnTo>
                  <a:pt x="0" y="1311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93189" y="5964569"/>
            <a:ext cx="798095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</a:rPr>
              <a:t>HUNGARIAN ALGORITHM</a:t>
            </a:r>
          </a:p>
        </p:txBody>
      </p:sp>
      <p:sp>
        <p:nvSpPr>
          <p:cNvPr name="AutoShape 10" id="10"/>
          <p:cNvSpPr/>
          <p:nvPr/>
        </p:nvSpPr>
        <p:spPr>
          <a:xfrm>
            <a:off x="6278508" y="4241226"/>
            <a:ext cx="3245829" cy="182811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>
            <a:off x="9283669" y="4241226"/>
            <a:ext cx="2725823" cy="182811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>
            <a:off x="9283669" y="6828169"/>
            <a:ext cx="0" cy="71728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8170137" y="7634067"/>
            <a:ext cx="22270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SCORE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671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33333" y="7656968"/>
            <a:ext cx="1752082" cy="2408099"/>
            <a:chOff x="0" y="0"/>
            <a:chExt cx="812800" cy="1117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17130"/>
            </a:xfrm>
            <a:custGeom>
              <a:avLst/>
              <a:gdLst/>
              <a:ahLst/>
              <a:cxnLst/>
              <a:rect r="r" b="b" t="t" l="l"/>
              <a:pathLst>
                <a:path h="1117130" w="812800">
                  <a:moveTo>
                    <a:pt x="406400" y="0"/>
                  </a:moveTo>
                  <a:lnTo>
                    <a:pt x="812800" y="426705"/>
                  </a:lnTo>
                  <a:lnTo>
                    <a:pt x="657569" y="1117130"/>
                  </a:lnTo>
                  <a:lnTo>
                    <a:pt x="155231" y="1117130"/>
                  </a:lnTo>
                  <a:lnTo>
                    <a:pt x="0" y="42670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41182"/>
              <a:ext cx="558800" cy="80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2635929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2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2" y="8229600"/>
                </a:lnTo>
                <a:lnTo>
                  <a:pt x="92467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88069" y="4648355"/>
            <a:ext cx="2416769" cy="2438941"/>
          </a:xfrm>
          <a:custGeom>
            <a:avLst/>
            <a:gdLst/>
            <a:ahLst/>
            <a:cxnLst/>
            <a:rect r="r" b="b" t="t" l="l"/>
            <a:pathLst>
              <a:path h="2438941" w="2416769">
                <a:moveTo>
                  <a:pt x="0" y="0"/>
                </a:moveTo>
                <a:lnTo>
                  <a:pt x="2416769" y="0"/>
                </a:lnTo>
                <a:lnTo>
                  <a:pt x="2416769" y="2438941"/>
                </a:lnTo>
                <a:lnTo>
                  <a:pt x="0" y="2438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91399" y="9111998"/>
            <a:ext cx="2305202" cy="2326350"/>
          </a:xfrm>
          <a:custGeom>
            <a:avLst/>
            <a:gdLst/>
            <a:ahLst/>
            <a:cxnLst/>
            <a:rect r="r" b="b" t="t" l="l"/>
            <a:pathLst>
              <a:path h="2326350" w="2305202">
                <a:moveTo>
                  <a:pt x="0" y="0"/>
                </a:moveTo>
                <a:lnTo>
                  <a:pt x="2305202" y="0"/>
                </a:lnTo>
                <a:lnTo>
                  <a:pt x="2305202" y="2326350"/>
                </a:lnTo>
                <a:lnTo>
                  <a:pt x="0" y="232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634470" y="-2534555"/>
            <a:ext cx="6876209" cy="6119826"/>
          </a:xfrm>
          <a:custGeom>
            <a:avLst/>
            <a:gdLst/>
            <a:ahLst/>
            <a:cxnLst/>
            <a:rect r="r" b="b" t="t" l="l"/>
            <a:pathLst>
              <a:path h="6119826" w="6876209">
                <a:moveTo>
                  <a:pt x="0" y="0"/>
                </a:moveTo>
                <a:lnTo>
                  <a:pt x="6876209" y="0"/>
                </a:lnTo>
                <a:lnTo>
                  <a:pt x="6876209" y="6119825"/>
                </a:lnTo>
                <a:lnTo>
                  <a:pt x="0" y="611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027841" y="-2351489"/>
            <a:ext cx="6670517" cy="5936760"/>
          </a:xfrm>
          <a:custGeom>
            <a:avLst/>
            <a:gdLst/>
            <a:ahLst/>
            <a:cxnLst/>
            <a:rect r="r" b="b" t="t" l="l"/>
            <a:pathLst>
              <a:path h="5936760" w="6670517">
                <a:moveTo>
                  <a:pt x="6670517" y="0"/>
                </a:moveTo>
                <a:lnTo>
                  <a:pt x="0" y="0"/>
                </a:lnTo>
                <a:lnTo>
                  <a:pt x="0" y="5936759"/>
                </a:lnTo>
                <a:lnTo>
                  <a:pt x="6670517" y="5936759"/>
                </a:lnTo>
                <a:lnTo>
                  <a:pt x="66705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27006" y="2894821"/>
            <a:ext cx="10771212" cy="542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</a:pPr>
            <a:r>
              <a:rPr lang="en-US" sz="2401">
                <a:solidFill>
                  <a:srgbClr val="FFFFFF"/>
                </a:solidFill>
                <a:latin typeface="Canva Sans Bold"/>
              </a:rPr>
              <a:t>Types of Image Features:</a:t>
            </a:r>
          </a:p>
          <a:p>
            <a:pPr algn="l">
              <a:lnSpc>
                <a:spcPts val="3361"/>
              </a:lnSpc>
            </a:pPr>
            <a:r>
              <a:rPr lang="en-US" sz="2401">
                <a:solidFill>
                  <a:srgbClr val="FFFFFF"/>
                </a:solidFill>
                <a:latin typeface="Canva Sans"/>
              </a:rPr>
              <a:t>1.</a:t>
            </a:r>
            <a:r>
              <a:rPr lang="en-US" sz="2401">
                <a:solidFill>
                  <a:srgbClr val="FFFFFF"/>
                </a:solidFill>
                <a:latin typeface="Canva Sans Bold"/>
              </a:rPr>
              <a:t>E</a:t>
            </a:r>
            <a:r>
              <a:rPr lang="en-US" sz="2401">
                <a:solidFill>
                  <a:srgbClr val="FFFFFF"/>
                </a:solidFill>
                <a:latin typeface="Canva Sans Bold"/>
              </a:rPr>
              <a:t>dges:</a:t>
            </a:r>
          </a:p>
          <a:p>
            <a:pPr algn="l">
              <a:lnSpc>
                <a:spcPts val="3361"/>
              </a:lnSpc>
            </a:pPr>
            <a:r>
              <a:rPr lang="en-US" sz="2401">
                <a:solidFill>
                  <a:srgbClr val="FFFFFF"/>
                </a:solidFill>
                <a:latin typeface="Canva Sans"/>
              </a:rPr>
              <a:t>Sharp transitions in intensity values, indicating object boundaries.</a:t>
            </a:r>
          </a:p>
          <a:p>
            <a:pPr algn="l">
              <a:lnSpc>
                <a:spcPts val="3361"/>
              </a:lnSpc>
            </a:pPr>
            <a:r>
              <a:rPr lang="en-US" sz="2401">
                <a:solidFill>
                  <a:srgbClr val="FFFFFF"/>
                </a:solidFill>
                <a:latin typeface="Canva Sans Bold"/>
              </a:rPr>
              <a:t>2.</a:t>
            </a:r>
            <a:r>
              <a:rPr lang="en-US" sz="2401">
                <a:solidFill>
                  <a:srgbClr val="FFFFFF"/>
                </a:solidFill>
                <a:latin typeface="Canva Sans Bold"/>
              </a:rPr>
              <a:t>Corners:</a:t>
            </a:r>
          </a:p>
          <a:p>
            <a:pPr algn="l">
              <a:lnSpc>
                <a:spcPts val="3361"/>
              </a:lnSpc>
            </a:pPr>
            <a:r>
              <a:rPr lang="en-US" sz="2401">
                <a:solidFill>
                  <a:srgbClr val="FFFFFF"/>
                </a:solidFill>
                <a:latin typeface="Canva Sans"/>
              </a:rPr>
              <a:t>Points where two edges meet, providing distinctive features for object recognition.</a:t>
            </a:r>
          </a:p>
          <a:p>
            <a:pPr algn="l">
              <a:lnSpc>
                <a:spcPts val="3361"/>
              </a:lnSpc>
            </a:pPr>
            <a:r>
              <a:rPr lang="en-US" sz="2401">
                <a:solidFill>
                  <a:srgbClr val="FFFFFF"/>
                </a:solidFill>
                <a:latin typeface="Canva Sans Bold"/>
              </a:rPr>
              <a:t>3.</a:t>
            </a:r>
            <a:r>
              <a:rPr lang="en-US" sz="2401">
                <a:solidFill>
                  <a:srgbClr val="FFFFFF"/>
                </a:solidFill>
                <a:latin typeface="Canva Sans Bold"/>
              </a:rPr>
              <a:t>Lines:</a:t>
            </a:r>
          </a:p>
          <a:p>
            <a:pPr algn="l">
              <a:lnSpc>
                <a:spcPts val="3361"/>
              </a:lnSpc>
            </a:pPr>
            <a:r>
              <a:rPr lang="en-US" sz="2401">
                <a:solidFill>
                  <a:srgbClr val="FFFFFF"/>
                </a:solidFill>
                <a:latin typeface="Canva Sans"/>
              </a:rPr>
              <a:t>Linear features representing contours or boundaries within the image.</a:t>
            </a:r>
          </a:p>
          <a:p>
            <a:pPr algn="l">
              <a:lnSpc>
                <a:spcPts val="3361"/>
              </a:lnSpc>
            </a:pPr>
            <a:r>
              <a:rPr lang="en-US" sz="2401">
                <a:solidFill>
                  <a:srgbClr val="FFFFFF"/>
                </a:solidFill>
                <a:latin typeface="Canva Sans Bold"/>
              </a:rPr>
              <a:t>4.</a:t>
            </a:r>
            <a:r>
              <a:rPr lang="en-US" sz="2401">
                <a:solidFill>
                  <a:srgbClr val="FFFFFF"/>
                </a:solidFill>
                <a:latin typeface="Canva Sans Bold"/>
              </a:rPr>
              <a:t>Smooth/Flat Regions:</a:t>
            </a:r>
          </a:p>
          <a:p>
            <a:pPr algn="l">
              <a:lnSpc>
                <a:spcPts val="3361"/>
              </a:lnSpc>
            </a:pPr>
            <a:r>
              <a:rPr lang="en-US" sz="2401">
                <a:solidFill>
                  <a:srgbClr val="FFFFFF"/>
                </a:solidFill>
                <a:latin typeface="Canva Sans"/>
              </a:rPr>
              <a:t>Homogeneous areas with minimal intensity variation, often representing backgrounds or untextured surfaces.</a:t>
            </a:r>
          </a:p>
          <a:p>
            <a:pPr algn="l">
              <a:lnSpc>
                <a:spcPts val="3361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528255" y="3423460"/>
            <a:ext cx="3909060" cy="4114800"/>
          </a:xfrm>
          <a:custGeom>
            <a:avLst/>
            <a:gdLst/>
            <a:ahLst/>
            <a:cxnLst/>
            <a:rect r="r" b="b" t="t" l="l"/>
            <a:pathLst>
              <a:path h="4114800" w="3909060">
                <a:moveTo>
                  <a:pt x="0" y="0"/>
                </a:moveTo>
                <a:lnTo>
                  <a:pt x="3909060" y="0"/>
                </a:lnTo>
                <a:lnTo>
                  <a:pt x="3909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25951" y="885825"/>
            <a:ext cx="8484678" cy="129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FFFFFF"/>
                </a:solidFill>
                <a:latin typeface="Open Sans Extra Bold"/>
              </a:rPr>
              <a:t>IMAGE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04563" y="8063052"/>
            <a:ext cx="1409620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Ultra-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671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33333" y="7656968"/>
            <a:ext cx="1752082" cy="2408099"/>
            <a:chOff x="0" y="0"/>
            <a:chExt cx="812800" cy="1117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17130"/>
            </a:xfrm>
            <a:custGeom>
              <a:avLst/>
              <a:gdLst/>
              <a:ahLst/>
              <a:cxnLst/>
              <a:rect r="r" b="b" t="t" l="l"/>
              <a:pathLst>
                <a:path h="1117130" w="812800">
                  <a:moveTo>
                    <a:pt x="406400" y="0"/>
                  </a:moveTo>
                  <a:lnTo>
                    <a:pt x="812800" y="426705"/>
                  </a:lnTo>
                  <a:lnTo>
                    <a:pt x="657569" y="1117130"/>
                  </a:lnTo>
                  <a:lnTo>
                    <a:pt x="155231" y="1117130"/>
                  </a:lnTo>
                  <a:lnTo>
                    <a:pt x="0" y="42670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41182"/>
              <a:ext cx="558800" cy="80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2635929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2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2" y="8229600"/>
                </a:lnTo>
                <a:lnTo>
                  <a:pt x="92467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08050" y="3336036"/>
            <a:ext cx="6320480" cy="5063580"/>
            <a:chOff x="0" y="0"/>
            <a:chExt cx="8427307" cy="67514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27307" cy="5691266"/>
            </a:xfrm>
            <a:custGeom>
              <a:avLst/>
              <a:gdLst/>
              <a:ahLst/>
              <a:cxnLst/>
              <a:rect r="r" b="b" t="t" l="l"/>
              <a:pathLst>
                <a:path h="5691266" w="8427307">
                  <a:moveTo>
                    <a:pt x="0" y="0"/>
                  </a:moveTo>
                  <a:lnTo>
                    <a:pt x="8427307" y="0"/>
                  </a:lnTo>
                  <a:lnTo>
                    <a:pt x="8427307" y="5691266"/>
                  </a:lnTo>
                  <a:lnTo>
                    <a:pt x="0" y="5691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4807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301011" y="3858048"/>
              <a:ext cx="3126296" cy="2893391"/>
            </a:xfrm>
            <a:custGeom>
              <a:avLst/>
              <a:gdLst/>
              <a:ahLst/>
              <a:cxnLst/>
              <a:rect r="r" b="b" t="t" l="l"/>
              <a:pathLst>
                <a:path h="2893391" w="3126296">
                  <a:moveTo>
                    <a:pt x="0" y="0"/>
                  </a:moveTo>
                  <a:lnTo>
                    <a:pt x="3126296" y="0"/>
                  </a:lnTo>
                  <a:lnTo>
                    <a:pt x="3126296" y="2893392"/>
                  </a:lnTo>
                  <a:lnTo>
                    <a:pt x="0" y="2893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69562" t="-133340" r="0" b="-5792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388805" y="6901953"/>
            <a:ext cx="4870495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Open Sans"/>
              </a:rPr>
              <a:t>Feature Weighting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92604" y="3977641"/>
            <a:ext cx="4870495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Open Sans"/>
              </a:rPr>
              <a:t>Patch Size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388069" y="4648355"/>
            <a:ext cx="2416769" cy="2438941"/>
          </a:xfrm>
          <a:custGeom>
            <a:avLst/>
            <a:gdLst/>
            <a:ahLst/>
            <a:cxnLst/>
            <a:rect r="r" b="b" t="t" l="l"/>
            <a:pathLst>
              <a:path h="2438941" w="2416769">
                <a:moveTo>
                  <a:pt x="0" y="0"/>
                </a:moveTo>
                <a:lnTo>
                  <a:pt x="2416769" y="0"/>
                </a:lnTo>
                <a:lnTo>
                  <a:pt x="2416769" y="2438941"/>
                </a:lnTo>
                <a:lnTo>
                  <a:pt x="0" y="24389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7259300" y="4648355"/>
            <a:ext cx="2416769" cy="2438941"/>
          </a:xfrm>
          <a:custGeom>
            <a:avLst/>
            <a:gdLst/>
            <a:ahLst/>
            <a:cxnLst/>
            <a:rect r="r" b="b" t="t" l="l"/>
            <a:pathLst>
              <a:path h="2438941" w="2416769">
                <a:moveTo>
                  <a:pt x="2416769" y="0"/>
                </a:moveTo>
                <a:lnTo>
                  <a:pt x="0" y="0"/>
                </a:lnTo>
                <a:lnTo>
                  <a:pt x="0" y="2438941"/>
                </a:lnTo>
                <a:lnTo>
                  <a:pt x="2416769" y="2438941"/>
                </a:lnTo>
                <a:lnTo>
                  <a:pt x="24167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91399" y="9111998"/>
            <a:ext cx="2305202" cy="2326350"/>
          </a:xfrm>
          <a:custGeom>
            <a:avLst/>
            <a:gdLst/>
            <a:ahLst/>
            <a:cxnLst/>
            <a:rect r="r" b="b" t="t" l="l"/>
            <a:pathLst>
              <a:path h="2326350" w="2305202">
                <a:moveTo>
                  <a:pt x="0" y="0"/>
                </a:moveTo>
                <a:lnTo>
                  <a:pt x="2305202" y="0"/>
                </a:lnTo>
                <a:lnTo>
                  <a:pt x="2305202" y="2326350"/>
                </a:lnTo>
                <a:lnTo>
                  <a:pt x="0" y="2326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634470" y="-2534555"/>
            <a:ext cx="6876209" cy="6119826"/>
          </a:xfrm>
          <a:custGeom>
            <a:avLst/>
            <a:gdLst/>
            <a:ahLst/>
            <a:cxnLst/>
            <a:rect r="r" b="b" t="t" l="l"/>
            <a:pathLst>
              <a:path h="6119826" w="6876209">
                <a:moveTo>
                  <a:pt x="0" y="0"/>
                </a:moveTo>
                <a:lnTo>
                  <a:pt x="6876209" y="0"/>
                </a:lnTo>
                <a:lnTo>
                  <a:pt x="6876209" y="6119825"/>
                </a:lnTo>
                <a:lnTo>
                  <a:pt x="0" y="611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4027841" y="-2351489"/>
            <a:ext cx="6670517" cy="5936760"/>
          </a:xfrm>
          <a:custGeom>
            <a:avLst/>
            <a:gdLst/>
            <a:ahLst/>
            <a:cxnLst/>
            <a:rect r="r" b="b" t="t" l="l"/>
            <a:pathLst>
              <a:path h="5936760" w="6670517">
                <a:moveTo>
                  <a:pt x="6670517" y="0"/>
                </a:moveTo>
                <a:lnTo>
                  <a:pt x="0" y="0"/>
                </a:lnTo>
                <a:lnTo>
                  <a:pt x="0" y="5936759"/>
                </a:lnTo>
                <a:lnTo>
                  <a:pt x="6670517" y="5936759"/>
                </a:lnTo>
                <a:lnTo>
                  <a:pt x="66705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18400" y="5057388"/>
            <a:ext cx="1252874" cy="1311910"/>
          </a:xfrm>
          <a:custGeom>
            <a:avLst/>
            <a:gdLst/>
            <a:ahLst/>
            <a:cxnLst/>
            <a:rect r="r" b="b" t="t" l="l"/>
            <a:pathLst>
              <a:path h="1311910" w="1252874">
                <a:moveTo>
                  <a:pt x="0" y="0"/>
                </a:moveTo>
                <a:lnTo>
                  <a:pt x="1252875" y="0"/>
                </a:lnTo>
                <a:lnTo>
                  <a:pt x="1252875" y="1311911"/>
                </a:lnTo>
                <a:lnTo>
                  <a:pt x="0" y="1311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64079" y="3690031"/>
            <a:ext cx="1367357" cy="1367357"/>
          </a:xfrm>
          <a:custGeom>
            <a:avLst/>
            <a:gdLst/>
            <a:ahLst/>
            <a:cxnLst/>
            <a:rect r="r" b="b" t="t" l="l"/>
            <a:pathLst>
              <a:path h="1367357" w="1367357">
                <a:moveTo>
                  <a:pt x="0" y="0"/>
                </a:moveTo>
                <a:lnTo>
                  <a:pt x="1367357" y="0"/>
                </a:lnTo>
                <a:lnTo>
                  <a:pt x="1367357" y="1367357"/>
                </a:lnTo>
                <a:lnTo>
                  <a:pt x="0" y="13673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45438" y="6629411"/>
            <a:ext cx="1604639" cy="1385825"/>
          </a:xfrm>
          <a:custGeom>
            <a:avLst/>
            <a:gdLst/>
            <a:ahLst/>
            <a:cxnLst/>
            <a:rect r="r" b="b" t="t" l="l"/>
            <a:pathLst>
              <a:path h="1385825" w="1604639">
                <a:moveTo>
                  <a:pt x="0" y="0"/>
                </a:moveTo>
                <a:lnTo>
                  <a:pt x="1604639" y="0"/>
                </a:lnTo>
                <a:lnTo>
                  <a:pt x="1604639" y="1385825"/>
                </a:lnTo>
                <a:lnTo>
                  <a:pt x="0" y="1385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436992" y="914400"/>
            <a:ext cx="8862596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 Extra Bold"/>
              </a:rPr>
              <a:t>HYPERPARAMETERS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292974"/>
            <a:ext cx="4870495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Open Sans"/>
              </a:rPr>
              <a:t>Resize Shape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333333" y="8063052"/>
            <a:ext cx="175208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Ultra-Bold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671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33333" y="7656968"/>
            <a:ext cx="1752082" cy="2408099"/>
            <a:chOff x="0" y="0"/>
            <a:chExt cx="812800" cy="1117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17130"/>
            </a:xfrm>
            <a:custGeom>
              <a:avLst/>
              <a:gdLst/>
              <a:ahLst/>
              <a:cxnLst/>
              <a:rect r="r" b="b" t="t" l="l"/>
              <a:pathLst>
                <a:path h="1117130" w="812800">
                  <a:moveTo>
                    <a:pt x="406400" y="0"/>
                  </a:moveTo>
                  <a:lnTo>
                    <a:pt x="812800" y="426705"/>
                  </a:lnTo>
                  <a:lnTo>
                    <a:pt x="657569" y="1117130"/>
                  </a:lnTo>
                  <a:lnTo>
                    <a:pt x="155231" y="1117130"/>
                  </a:lnTo>
                  <a:lnTo>
                    <a:pt x="0" y="42670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41182"/>
              <a:ext cx="558800" cy="80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2635929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2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2" y="8229600"/>
                </a:lnTo>
                <a:lnTo>
                  <a:pt x="92467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88069" y="4648355"/>
            <a:ext cx="2416769" cy="2438941"/>
          </a:xfrm>
          <a:custGeom>
            <a:avLst/>
            <a:gdLst/>
            <a:ahLst/>
            <a:cxnLst/>
            <a:rect r="r" b="b" t="t" l="l"/>
            <a:pathLst>
              <a:path h="2438941" w="2416769">
                <a:moveTo>
                  <a:pt x="0" y="0"/>
                </a:moveTo>
                <a:lnTo>
                  <a:pt x="2416769" y="0"/>
                </a:lnTo>
                <a:lnTo>
                  <a:pt x="2416769" y="2438941"/>
                </a:lnTo>
                <a:lnTo>
                  <a:pt x="0" y="2438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259300" y="4648355"/>
            <a:ext cx="2416769" cy="2438941"/>
          </a:xfrm>
          <a:custGeom>
            <a:avLst/>
            <a:gdLst/>
            <a:ahLst/>
            <a:cxnLst/>
            <a:rect r="r" b="b" t="t" l="l"/>
            <a:pathLst>
              <a:path h="2438941" w="2416769">
                <a:moveTo>
                  <a:pt x="2416769" y="0"/>
                </a:moveTo>
                <a:lnTo>
                  <a:pt x="0" y="0"/>
                </a:lnTo>
                <a:lnTo>
                  <a:pt x="0" y="2438941"/>
                </a:lnTo>
                <a:lnTo>
                  <a:pt x="2416769" y="2438941"/>
                </a:lnTo>
                <a:lnTo>
                  <a:pt x="2416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91399" y="9111998"/>
            <a:ext cx="2305202" cy="2326350"/>
          </a:xfrm>
          <a:custGeom>
            <a:avLst/>
            <a:gdLst/>
            <a:ahLst/>
            <a:cxnLst/>
            <a:rect r="r" b="b" t="t" l="l"/>
            <a:pathLst>
              <a:path h="2326350" w="2305202">
                <a:moveTo>
                  <a:pt x="0" y="0"/>
                </a:moveTo>
                <a:lnTo>
                  <a:pt x="2305202" y="0"/>
                </a:lnTo>
                <a:lnTo>
                  <a:pt x="2305202" y="2326350"/>
                </a:lnTo>
                <a:lnTo>
                  <a:pt x="0" y="232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634470" y="-2534555"/>
            <a:ext cx="6876209" cy="6119826"/>
          </a:xfrm>
          <a:custGeom>
            <a:avLst/>
            <a:gdLst/>
            <a:ahLst/>
            <a:cxnLst/>
            <a:rect r="r" b="b" t="t" l="l"/>
            <a:pathLst>
              <a:path h="6119826" w="6876209">
                <a:moveTo>
                  <a:pt x="0" y="0"/>
                </a:moveTo>
                <a:lnTo>
                  <a:pt x="6876209" y="0"/>
                </a:lnTo>
                <a:lnTo>
                  <a:pt x="6876209" y="6119825"/>
                </a:lnTo>
                <a:lnTo>
                  <a:pt x="0" y="611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027841" y="-2351489"/>
            <a:ext cx="6670517" cy="5936760"/>
          </a:xfrm>
          <a:custGeom>
            <a:avLst/>
            <a:gdLst/>
            <a:ahLst/>
            <a:cxnLst/>
            <a:rect r="r" b="b" t="t" l="l"/>
            <a:pathLst>
              <a:path h="5936760" w="6670517">
                <a:moveTo>
                  <a:pt x="6670517" y="0"/>
                </a:moveTo>
                <a:lnTo>
                  <a:pt x="0" y="0"/>
                </a:lnTo>
                <a:lnTo>
                  <a:pt x="0" y="5936759"/>
                </a:lnTo>
                <a:lnTo>
                  <a:pt x="6670517" y="5936759"/>
                </a:lnTo>
                <a:lnTo>
                  <a:pt x="66705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77576" y="923925"/>
            <a:ext cx="8781428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GRAPH CONSTRUCTION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5333333" y="8063052"/>
            <a:ext cx="175208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Ultra-Bold"/>
              </a:rPr>
              <a:t>04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582420" y="3409646"/>
            <a:ext cx="4812632" cy="4114800"/>
          </a:xfrm>
          <a:custGeom>
            <a:avLst/>
            <a:gdLst/>
            <a:ahLst/>
            <a:cxnLst/>
            <a:rect r="r" b="b" t="t" l="l"/>
            <a:pathLst>
              <a:path h="4114800" w="4812632">
                <a:moveTo>
                  <a:pt x="0" y="0"/>
                </a:moveTo>
                <a:lnTo>
                  <a:pt x="4812631" y="0"/>
                </a:lnTo>
                <a:lnTo>
                  <a:pt x="48126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44049" y="4564535"/>
            <a:ext cx="3212798" cy="2327323"/>
          </a:xfrm>
          <a:custGeom>
            <a:avLst/>
            <a:gdLst/>
            <a:ahLst/>
            <a:cxnLst/>
            <a:rect r="r" b="b" t="t" l="l"/>
            <a:pathLst>
              <a:path h="2327323" w="3212798">
                <a:moveTo>
                  <a:pt x="0" y="0"/>
                </a:moveTo>
                <a:lnTo>
                  <a:pt x="3212798" y="0"/>
                </a:lnTo>
                <a:lnTo>
                  <a:pt x="3212798" y="2327323"/>
                </a:lnTo>
                <a:lnTo>
                  <a:pt x="0" y="23273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21308"/>
            </a:stretch>
          </a:blipFill>
        </p:spPr>
      </p:sp>
      <p:sp>
        <p:nvSpPr>
          <p:cNvPr name="AutoShape 16" id="16"/>
          <p:cNvSpPr/>
          <p:nvPr/>
        </p:nvSpPr>
        <p:spPr>
          <a:xfrm flipH="true" flipV="true">
            <a:off x="4988736" y="3409646"/>
            <a:ext cx="8368112" cy="23185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3139606" y="7724471"/>
            <a:ext cx="3145576" cy="51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Canva Sans"/>
              </a:rPr>
              <a:t>Nodes = patches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79358" y="7191071"/>
            <a:ext cx="3377489" cy="104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Canva Sans"/>
              </a:rPr>
              <a:t>Similarity values  between patches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671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33333" y="7656968"/>
            <a:ext cx="1752082" cy="2408099"/>
            <a:chOff x="0" y="0"/>
            <a:chExt cx="812800" cy="1117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17130"/>
            </a:xfrm>
            <a:custGeom>
              <a:avLst/>
              <a:gdLst/>
              <a:ahLst/>
              <a:cxnLst/>
              <a:rect r="r" b="b" t="t" l="l"/>
              <a:pathLst>
                <a:path h="1117130" w="812800">
                  <a:moveTo>
                    <a:pt x="406400" y="0"/>
                  </a:moveTo>
                  <a:lnTo>
                    <a:pt x="812800" y="426705"/>
                  </a:lnTo>
                  <a:lnTo>
                    <a:pt x="657569" y="1117130"/>
                  </a:lnTo>
                  <a:lnTo>
                    <a:pt x="155231" y="1117130"/>
                  </a:lnTo>
                  <a:lnTo>
                    <a:pt x="0" y="42670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41182"/>
              <a:ext cx="558800" cy="80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2635929" y="8783044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9246742" y="0"/>
                </a:moveTo>
                <a:lnTo>
                  <a:pt x="0" y="0"/>
                </a:lnTo>
                <a:lnTo>
                  <a:pt x="0" y="8229600"/>
                </a:lnTo>
                <a:lnTo>
                  <a:pt x="9246742" y="8229600"/>
                </a:lnTo>
                <a:lnTo>
                  <a:pt x="924674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23491" y="3521075"/>
            <a:ext cx="9740990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Hungarian Algorithm: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A widely-used optimization algorithm for solving assignment problems, particularly suited for graph matching applications.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Euclidean Distance: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Utilized to calculate the similarity between features, facilitating the creation of a single cost matrix for the Hungarian Algorithm.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88069" y="4648355"/>
            <a:ext cx="2416769" cy="2438941"/>
          </a:xfrm>
          <a:custGeom>
            <a:avLst/>
            <a:gdLst/>
            <a:ahLst/>
            <a:cxnLst/>
            <a:rect r="r" b="b" t="t" l="l"/>
            <a:pathLst>
              <a:path h="2438941" w="2416769">
                <a:moveTo>
                  <a:pt x="0" y="0"/>
                </a:moveTo>
                <a:lnTo>
                  <a:pt x="2416769" y="0"/>
                </a:lnTo>
                <a:lnTo>
                  <a:pt x="2416769" y="2438941"/>
                </a:lnTo>
                <a:lnTo>
                  <a:pt x="0" y="2438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91399" y="9111998"/>
            <a:ext cx="2305202" cy="2326350"/>
          </a:xfrm>
          <a:custGeom>
            <a:avLst/>
            <a:gdLst/>
            <a:ahLst/>
            <a:cxnLst/>
            <a:rect r="r" b="b" t="t" l="l"/>
            <a:pathLst>
              <a:path h="2326350" w="2305202">
                <a:moveTo>
                  <a:pt x="0" y="0"/>
                </a:moveTo>
                <a:lnTo>
                  <a:pt x="2305202" y="0"/>
                </a:lnTo>
                <a:lnTo>
                  <a:pt x="2305202" y="2326350"/>
                </a:lnTo>
                <a:lnTo>
                  <a:pt x="0" y="232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634470" y="-2534555"/>
            <a:ext cx="6876209" cy="6119826"/>
          </a:xfrm>
          <a:custGeom>
            <a:avLst/>
            <a:gdLst/>
            <a:ahLst/>
            <a:cxnLst/>
            <a:rect r="r" b="b" t="t" l="l"/>
            <a:pathLst>
              <a:path h="6119826" w="6876209">
                <a:moveTo>
                  <a:pt x="0" y="0"/>
                </a:moveTo>
                <a:lnTo>
                  <a:pt x="6876209" y="0"/>
                </a:lnTo>
                <a:lnTo>
                  <a:pt x="6876209" y="6119825"/>
                </a:lnTo>
                <a:lnTo>
                  <a:pt x="0" y="611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027841" y="-2351489"/>
            <a:ext cx="6670517" cy="5936760"/>
          </a:xfrm>
          <a:custGeom>
            <a:avLst/>
            <a:gdLst/>
            <a:ahLst/>
            <a:cxnLst/>
            <a:rect r="r" b="b" t="t" l="l"/>
            <a:pathLst>
              <a:path h="5936760" w="6670517">
                <a:moveTo>
                  <a:pt x="6670517" y="0"/>
                </a:moveTo>
                <a:lnTo>
                  <a:pt x="0" y="0"/>
                </a:lnTo>
                <a:lnTo>
                  <a:pt x="0" y="5936759"/>
                </a:lnTo>
                <a:lnTo>
                  <a:pt x="6670517" y="5936759"/>
                </a:lnTo>
                <a:lnTo>
                  <a:pt x="66705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90403" y="3182658"/>
            <a:ext cx="3911879" cy="3921683"/>
          </a:xfrm>
          <a:custGeom>
            <a:avLst/>
            <a:gdLst/>
            <a:ahLst/>
            <a:cxnLst/>
            <a:rect r="r" b="b" t="t" l="l"/>
            <a:pathLst>
              <a:path h="3921683" w="3911879">
                <a:moveTo>
                  <a:pt x="0" y="0"/>
                </a:moveTo>
                <a:lnTo>
                  <a:pt x="3911879" y="0"/>
                </a:lnTo>
                <a:lnTo>
                  <a:pt x="3911879" y="3921684"/>
                </a:lnTo>
                <a:lnTo>
                  <a:pt x="0" y="3921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77576" y="923925"/>
            <a:ext cx="8781428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Extra Bold"/>
              </a:rPr>
              <a:t>GRAPH MATCHING ALGORITHM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333333" y="8063052"/>
            <a:ext cx="1752082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 Ultra-Bold"/>
              </a:rPr>
              <a:t>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DAGEeLNNXoI</dc:identifier>
  <dcterms:modified xsi:type="dcterms:W3CDTF">2011-08-01T06:04:30Z</dcterms:modified>
  <cp:revision>1</cp:revision>
  <dc:title>DIP</dc:title>
</cp:coreProperties>
</file>